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F1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76"/>
    <p:restoredTop sz="67892"/>
  </p:normalViewPr>
  <p:slideViewPr>
    <p:cSldViewPr snapToGrid="0">
      <p:cViewPr varScale="1">
        <p:scale>
          <a:sx n="146" d="100"/>
          <a:sy n="146" d="100"/>
        </p:scale>
        <p:origin x="51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B1E148-A257-FC43-9837-A77FCBB40A7F}" type="datetimeFigureOut">
              <a:rPr lang="en-US" smtClean="0"/>
              <a:t>11/1/23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97033F-75F5-1D46-851B-645F4E016039}" type="slidenum">
              <a:rPr lang="en-US" smtClean="0"/>
              <a:t>‹#›</a:t>
            </a:fld>
            <a:endParaRPr lang="en-US"/>
          </a:p>
        </p:txBody>
      </p:sp>
    </p:spTree>
    <p:extLst>
      <p:ext uri="{BB962C8B-B14F-4D97-AF65-F5344CB8AC3E}">
        <p14:creationId xmlns:p14="http://schemas.microsoft.com/office/powerpoint/2010/main" val="1144476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US" sz="1800" b="0" i="0" dirty="0">
                <a:solidFill>
                  <a:srgbClr val="333333"/>
                </a:solidFill>
                <a:effectLst/>
                <a:latin typeface="Calibri Light" panose="020F0302020204030204" pitchFamily="34" charset="0"/>
              </a:rPr>
              <a:t>Hi there! </a:t>
            </a:r>
          </a:p>
          <a:p>
            <a:pPr algn="l" fontAlgn="base"/>
            <a:endParaRPr lang="en-US" sz="1800" b="0" i="0" dirty="0">
              <a:solidFill>
                <a:srgbClr val="333333"/>
              </a:solidFill>
              <a:effectLst/>
              <a:latin typeface="Calibri Light" panose="020F0302020204030204" pitchFamily="34" charset="0"/>
            </a:endParaRPr>
          </a:p>
          <a:p>
            <a:pPr algn="l" fontAlgn="base"/>
            <a:r>
              <a:rPr lang="en-US" sz="1800" b="0" i="0" dirty="0">
                <a:solidFill>
                  <a:srgbClr val="333333"/>
                </a:solidFill>
                <a:effectLst/>
                <a:latin typeface="Calibri Light" panose="020F0302020204030204" pitchFamily="34" charset="0"/>
              </a:rPr>
              <a:t>Let's walk through how you, as a Student in the Luzerne Learns to Work program activate and access your LinkedIn Learning Account. We'll cover step by step how to activate from receiving your initial email to going through the specific steps. </a:t>
            </a:r>
          </a:p>
          <a:p>
            <a:pPr algn="l" fontAlgn="base"/>
            <a:endParaRPr lang="en-US" sz="1800" b="0" i="0" dirty="0">
              <a:solidFill>
                <a:srgbClr val="333333"/>
              </a:solidFill>
              <a:effectLst/>
              <a:latin typeface="Calibri Light" panose="020F0302020204030204" pitchFamily="34" charset="0"/>
            </a:endParaRPr>
          </a:p>
          <a:p>
            <a:pPr algn="l" fontAlgn="base"/>
            <a:r>
              <a:rPr lang="en-US" sz="1800" b="0" i="0" dirty="0">
                <a:solidFill>
                  <a:srgbClr val="333333"/>
                </a:solidFill>
                <a:effectLst/>
                <a:latin typeface="Calibri Light" panose="020F0302020204030204" pitchFamily="34" charset="0"/>
              </a:rPr>
              <a:t>As you register for your resources with LLW, you should have received an activation email from LinkedIn Learning which includes your link to activate your profile. This email can occasionally end up in a junk/spam folder, so check there if you know you've been given access but haven't received it. The emails are sent almost immediately after you've been granted access to the learning account. </a:t>
            </a:r>
          </a:p>
          <a:p>
            <a:pPr algn="l" fontAlgn="base"/>
            <a:endParaRPr lang="en-US" sz="1800" b="0" i="0" dirty="0">
              <a:solidFill>
                <a:srgbClr val="333333"/>
              </a:solidFill>
              <a:effectLst/>
              <a:latin typeface="Calibri Light" panose="020F0302020204030204" pitchFamily="34" charset="0"/>
            </a:endParaRPr>
          </a:p>
          <a:p>
            <a:pPr algn="l" fontAlgn="base"/>
            <a:r>
              <a:rPr lang="en-US" sz="1800" b="0" i="0" dirty="0">
                <a:solidFill>
                  <a:srgbClr val="333333"/>
                </a:solidFill>
                <a:effectLst/>
                <a:latin typeface="Calibri Light" panose="020F0302020204030204" pitchFamily="34" charset="0"/>
              </a:rPr>
              <a:t>Here's some points to look out for: </a:t>
            </a:r>
          </a:p>
          <a:p>
            <a:pPr algn="l" fontAlgn="base"/>
            <a:endParaRPr lang="en-US" sz="1800" b="0" i="0" dirty="0">
              <a:solidFill>
                <a:srgbClr val="333333"/>
              </a:solidFill>
              <a:effectLst/>
              <a:latin typeface="Calibri Light" panose="020F0302020204030204" pitchFamily="34" charset="0"/>
            </a:endParaRPr>
          </a:p>
          <a:p>
            <a:r>
              <a:rPr lang="en-US" sz="1800" b="1" dirty="0">
                <a:solidFill>
                  <a:schemeClr val="tx1">
                    <a:lumMod val="65000"/>
                    <a:lumOff val="35000"/>
                  </a:schemeClr>
                </a:solidFill>
                <a:latin typeface="Community Light" panose="02000303040000020003" pitchFamily="2" charset="0"/>
              </a:rPr>
              <a:t>Subject:</a:t>
            </a:r>
            <a:r>
              <a:rPr lang="en-US" sz="1800" dirty="0">
                <a:solidFill>
                  <a:schemeClr val="tx1">
                    <a:lumMod val="65000"/>
                    <a:lumOff val="35000"/>
                  </a:schemeClr>
                </a:solidFill>
                <a:latin typeface="Community Light" panose="02000303040000020003" pitchFamily="2" charset="0"/>
              </a:rPr>
              <a:t> </a:t>
            </a:r>
          </a:p>
          <a:p>
            <a:r>
              <a:rPr lang="en-US" sz="1800" i="1" dirty="0">
                <a:solidFill>
                  <a:schemeClr val="tx1">
                    <a:lumMod val="65000"/>
                    <a:lumOff val="35000"/>
                  </a:schemeClr>
                </a:solidFill>
                <a:effectLst/>
                <a:latin typeface="Community Light" panose="02000303040000020003" pitchFamily="2" charset="0"/>
              </a:rPr>
              <a:t>“Stephanie, activate your LinkedIn Learning account”</a:t>
            </a:r>
            <a:r>
              <a:rPr lang="en-US" sz="1800" i="1" dirty="0">
                <a:solidFill>
                  <a:schemeClr val="tx1">
                    <a:lumMod val="65000"/>
                    <a:lumOff val="35000"/>
                  </a:schemeClr>
                </a:solidFill>
                <a:latin typeface="Community Light" panose="02000303040000020003" pitchFamily="2" charset="0"/>
              </a:rPr>
              <a:t> </a:t>
            </a:r>
          </a:p>
          <a:p>
            <a:pPr algn="l" fontAlgn="base"/>
            <a:endParaRPr lang="en-US" sz="1800" b="0" i="0" dirty="0">
              <a:solidFill>
                <a:srgbClr val="333333"/>
              </a:solidFill>
              <a:effectLst/>
              <a:latin typeface="Calibri Light" panose="020F0302020204030204" pitchFamily="34" charset="0"/>
            </a:endParaRPr>
          </a:p>
          <a:p>
            <a:r>
              <a:rPr lang="en-US" sz="1200" b="1" dirty="0">
                <a:solidFill>
                  <a:schemeClr val="tx1">
                    <a:lumMod val="65000"/>
                    <a:lumOff val="35000"/>
                  </a:schemeClr>
                </a:solidFill>
                <a:latin typeface="Community Light" panose="02000303040000020003" pitchFamily="2" charset="0"/>
              </a:rPr>
              <a:t>Email address:</a:t>
            </a:r>
          </a:p>
          <a:p>
            <a:r>
              <a:rPr lang="en-US" sz="1200" i="1" dirty="0" err="1">
                <a:solidFill>
                  <a:schemeClr val="tx1">
                    <a:lumMod val="65000"/>
                    <a:lumOff val="35000"/>
                  </a:schemeClr>
                </a:solidFill>
                <a:latin typeface="Community Light" panose="02000303040000020003" pitchFamily="2" charset="0"/>
              </a:rPr>
              <a:t>messages-noreply@linkedin.com</a:t>
            </a:r>
            <a:endParaRPr lang="en-US" sz="1200" i="1" dirty="0">
              <a:solidFill>
                <a:schemeClr val="tx1">
                  <a:lumMod val="65000"/>
                  <a:lumOff val="35000"/>
                </a:schemeClr>
              </a:solidFill>
              <a:latin typeface="Community Light" panose="02000303040000020003" pitchFamily="2" charset="0"/>
            </a:endParaRPr>
          </a:p>
          <a:p>
            <a:endParaRPr lang="en-US" dirty="0"/>
          </a:p>
          <a:p>
            <a:r>
              <a:rPr lang="en-US" sz="1200" b="1" dirty="0">
                <a:solidFill>
                  <a:schemeClr val="tx1">
                    <a:lumMod val="65000"/>
                    <a:lumOff val="35000"/>
                  </a:schemeClr>
                </a:solidFill>
                <a:latin typeface="Community Light" panose="02000303040000020003" pitchFamily="2" charset="0"/>
              </a:rPr>
              <a:t>Expiration date:</a:t>
            </a:r>
          </a:p>
          <a:p>
            <a:r>
              <a:rPr lang="en-US" sz="1200" i="1" dirty="0">
                <a:solidFill>
                  <a:schemeClr val="tx1">
                    <a:lumMod val="65000"/>
                    <a:lumOff val="35000"/>
                  </a:schemeClr>
                </a:solidFill>
                <a:latin typeface="Community Light" panose="02000303040000020003" pitchFamily="2" charset="0"/>
              </a:rPr>
              <a:t>Your activation link will expire after 30 days, indicated on your email</a:t>
            </a:r>
          </a:p>
          <a:p>
            <a:endParaRPr lang="en-US" dirty="0"/>
          </a:p>
          <a:p>
            <a:endParaRPr lang="en-US" dirty="0"/>
          </a:p>
        </p:txBody>
      </p:sp>
      <p:sp>
        <p:nvSpPr>
          <p:cNvPr id="4" name="Slide Number Placeholder 3"/>
          <p:cNvSpPr>
            <a:spLocks noGrp="1"/>
          </p:cNvSpPr>
          <p:nvPr>
            <p:ph type="sldNum" sz="quarter" idx="5"/>
          </p:nvPr>
        </p:nvSpPr>
        <p:spPr/>
        <p:txBody>
          <a:bodyPr/>
          <a:lstStyle/>
          <a:p>
            <a:fld id="{D497033F-75F5-1D46-851B-645F4E016039}" type="slidenum">
              <a:rPr lang="en-US" smtClean="0"/>
              <a:t>1</a:t>
            </a:fld>
            <a:endParaRPr lang="en-US"/>
          </a:p>
        </p:txBody>
      </p:sp>
    </p:spTree>
    <p:extLst>
      <p:ext uri="{BB962C8B-B14F-4D97-AF65-F5344CB8AC3E}">
        <p14:creationId xmlns:p14="http://schemas.microsoft.com/office/powerpoint/2010/main" val="1824301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step - now that we have our Email ready, find the blue Activate your Account button. </a:t>
            </a:r>
          </a:p>
          <a:p>
            <a:endParaRPr lang="en-US" dirty="0"/>
          </a:p>
          <a:p>
            <a:r>
              <a:rPr lang="en-US" dirty="0"/>
              <a:t>Clicking this should open a browser window to the next steps of the activation process, shown here. Prior to this step, you should have created your LinkedIn profile - remember your login information for your profile, those will be the same login details you'll use to login to LinkedIn Learning. </a:t>
            </a:r>
          </a:p>
          <a:p>
            <a:endParaRPr lang="en-US" dirty="0"/>
          </a:p>
        </p:txBody>
      </p:sp>
      <p:sp>
        <p:nvSpPr>
          <p:cNvPr id="4" name="Slide Number Placeholder 3"/>
          <p:cNvSpPr>
            <a:spLocks noGrp="1"/>
          </p:cNvSpPr>
          <p:nvPr>
            <p:ph type="sldNum" sz="quarter" idx="5"/>
          </p:nvPr>
        </p:nvSpPr>
        <p:spPr/>
        <p:txBody>
          <a:bodyPr/>
          <a:lstStyle/>
          <a:p>
            <a:fld id="{D497033F-75F5-1D46-851B-645F4E016039}" type="slidenum">
              <a:rPr lang="en-US" smtClean="0"/>
              <a:t>2</a:t>
            </a:fld>
            <a:endParaRPr lang="en-US"/>
          </a:p>
        </p:txBody>
      </p:sp>
    </p:spTree>
    <p:extLst>
      <p:ext uri="{BB962C8B-B14F-4D97-AF65-F5344CB8AC3E}">
        <p14:creationId xmlns:p14="http://schemas.microsoft.com/office/powerpoint/2010/main" val="286971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You'll then select the blue Sign in with LinkedIn, which will connect your Profile to your Learning account. This is where it's important to remember the password your created for your LinkedIn profile.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Your username will be the email address you have on your LinkedIn profile as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Once you enter your login details, you'll be taken to your </a:t>
            </a:r>
            <a:r>
              <a:rPr lang="en-US"/>
              <a:t>Learning homepage. </a:t>
            </a:r>
            <a:endParaRPr lang="en-US" dirty="0"/>
          </a:p>
          <a:p>
            <a:endParaRPr lang="en-US" dirty="0"/>
          </a:p>
        </p:txBody>
      </p:sp>
      <p:sp>
        <p:nvSpPr>
          <p:cNvPr id="4" name="Slide Number Placeholder 3"/>
          <p:cNvSpPr>
            <a:spLocks noGrp="1"/>
          </p:cNvSpPr>
          <p:nvPr>
            <p:ph type="sldNum" sz="quarter" idx="5"/>
          </p:nvPr>
        </p:nvSpPr>
        <p:spPr/>
        <p:txBody>
          <a:bodyPr/>
          <a:lstStyle/>
          <a:p>
            <a:fld id="{D497033F-75F5-1D46-851B-645F4E016039}" type="slidenum">
              <a:rPr lang="en-US" smtClean="0"/>
              <a:t>3</a:t>
            </a:fld>
            <a:endParaRPr lang="en-US"/>
          </a:p>
        </p:txBody>
      </p:sp>
    </p:spTree>
    <p:extLst>
      <p:ext uri="{BB962C8B-B14F-4D97-AF65-F5344CB8AC3E}">
        <p14:creationId xmlns:p14="http://schemas.microsoft.com/office/powerpoint/2010/main" val="300213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D99BC-0434-207B-ADD4-8367AC2271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A125D3-4584-BF3D-0629-77B016D082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0BA344-2738-549E-3016-3B613472A34F}"/>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5" name="Footer Placeholder 4">
            <a:extLst>
              <a:ext uri="{FF2B5EF4-FFF2-40B4-BE49-F238E27FC236}">
                <a16:creationId xmlns:a16="http://schemas.microsoft.com/office/drawing/2014/main" id="{7B10C58A-7C5D-0118-7853-5A77B86885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4588B-1A2B-1593-4A64-45FB32AA2D92}"/>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4093749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0FFB6-BE70-DF89-71EC-FF9358CDEA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5B4EA8-AADC-7500-0770-CBB2FBDEC0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00AC9-B33C-49E7-2546-3DBA15847DA6}"/>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5" name="Footer Placeholder 4">
            <a:extLst>
              <a:ext uri="{FF2B5EF4-FFF2-40B4-BE49-F238E27FC236}">
                <a16:creationId xmlns:a16="http://schemas.microsoft.com/office/drawing/2014/main" id="{BFE4CFD7-23EE-3729-2E41-252CBC57B2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B6305E-9445-DC3A-E975-71CC575088DE}"/>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754636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5B9BBD-7EF8-08EB-7101-69261C3189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9F9639-285E-CF2F-1AEC-93144DF777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FC05DE-9C4E-CF0D-1114-2E31CC08B27B}"/>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5" name="Footer Placeholder 4">
            <a:extLst>
              <a:ext uri="{FF2B5EF4-FFF2-40B4-BE49-F238E27FC236}">
                <a16:creationId xmlns:a16="http://schemas.microsoft.com/office/drawing/2014/main" id="{3D71CF6B-F8BE-D075-8D1B-3C6BBF3460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19A809-53C1-B524-4A3A-684C299B8887}"/>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298012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52EA6-0C25-4108-CCF1-DEADBDE5AD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4358B5-4C63-6789-A5E1-8CC07C3A17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EBB11C-B3B4-9B6B-25BA-6DDE8A166B67}"/>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5" name="Footer Placeholder 4">
            <a:extLst>
              <a:ext uri="{FF2B5EF4-FFF2-40B4-BE49-F238E27FC236}">
                <a16:creationId xmlns:a16="http://schemas.microsoft.com/office/drawing/2014/main" id="{961188B0-CB99-991F-1B6C-6133FBCE58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FF40F-4743-FF48-5DD5-7B1CCB0DDBD6}"/>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3841011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100BF-CB03-D1C8-316B-53A3730C30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5A9402-E82D-FB6B-E1D6-85D208E7D2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69D727-910D-95D0-9941-DA5068F44E65}"/>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5" name="Footer Placeholder 4">
            <a:extLst>
              <a:ext uri="{FF2B5EF4-FFF2-40B4-BE49-F238E27FC236}">
                <a16:creationId xmlns:a16="http://schemas.microsoft.com/office/drawing/2014/main" id="{733289C0-E8A7-AD24-7797-2F9C048C19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77A0B4-FA90-F892-5A89-F88512731DD6}"/>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3420277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705DA-6EF6-49D0-DF24-62B62C55DC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7CE255-D8A2-4EB7-ADFE-6A91A9B950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A72E8B-45B9-19BC-F01B-A5A9305467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B7B39A-6472-5CE0-12BA-2A32BD75FD35}"/>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6" name="Footer Placeholder 5">
            <a:extLst>
              <a:ext uri="{FF2B5EF4-FFF2-40B4-BE49-F238E27FC236}">
                <a16:creationId xmlns:a16="http://schemas.microsoft.com/office/drawing/2014/main" id="{A456E003-623C-65A0-7832-37635CF1ED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CED3FF-3B3E-9330-46FC-92B84D495E05}"/>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1682000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7D3E7-BB64-E8B6-4924-FC09ABF80B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BEDD75-A8EF-41CC-0275-B2F21B228C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D4144C-6277-9EB7-C87F-4560D65F3F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9215CC-4DDE-D080-121C-F5F617BE1A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6555D4-E943-1A23-3DE7-8BE1174FB3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3DCD29-55F4-97E5-357C-A14D9E68C1C6}"/>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8" name="Footer Placeholder 7">
            <a:extLst>
              <a:ext uri="{FF2B5EF4-FFF2-40B4-BE49-F238E27FC236}">
                <a16:creationId xmlns:a16="http://schemas.microsoft.com/office/drawing/2014/main" id="{8DA14D06-FCE5-044C-D9AB-0801910A90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C252B7-BDF9-EAF2-6392-059840D1913C}"/>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2998634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30AE9-80DF-F4AB-5072-873BCA411D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8FEDD6-497B-4BDE-AF39-485FE6F70A3B}"/>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4" name="Footer Placeholder 3">
            <a:extLst>
              <a:ext uri="{FF2B5EF4-FFF2-40B4-BE49-F238E27FC236}">
                <a16:creationId xmlns:a16="http://schemas.microsoft.com/office/drawing/2014/main" id="{FD88D9CD-1E2F-F44E-63E0-9B8DE7D824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6D5522-545F-330B-75F3-4D8E7A3B4F42}"/>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3905764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DFC05D-FAB1-88CE-E38B-DC4CDAD38BD1}"/>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3" name="Footer Placeholder 2">
            <a:extLst>
              <a:ext uri="{FF2B5EF4-FFF2-40B4-BE49-F238E27FC236}">
                <a16:creationId xmlns:a16="http://schemas.microsoft.com/office/drawing/2014/main" id="{A9DE6817-0894-906E-2EAF-86DC67918E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563F23-0381-0774-5A27-F40958987B37}"/>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4084090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AE866-E9E8-4930-2EC1-F90F56427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83FD52-9988-C60B-82E2-9D28396292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A574DE-64EB-E9FA-46A4-42FBDA85A3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67D5A6-64ED-5F3F-18C4-BFD34B0F1337}"/>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6" name="Footer Placeholder 5">
            <a:extLst>
              <a:ext uri="{FF2B5EF4-FFF2-40B4-BE49-F238E27FC236}">
                <a16:creationId xmlns:a16="http://schemas.microsoft.com/office/drawing/2014/main" id="{07FD849D-9400-340E-638C-A80973E690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3D51E3-491E-4070-A5C5-1C387505C439}"/>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1203418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4E7B8-5BDC-0E6F-7BCF-74C68092ED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CE6D2E7-3B43-6DD8-E91D-2BF74CF7C3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FF504C-5D77-E352-74F7-0EE6B83702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AA4604-4CCA-F982-081F-7EB333E4E98B}"/>
              </a:ext>
            </a:extLst>
          </p:cNvPr>
          <p:cNvSpPr>
            <a:spLocks noGrp="1"/>
          </p:cNvSpPr>
          <p:nvPr>
            <p:ph type="dt" sz="half" idx="10"/>
          </p:nvPr>
        </p:nvSpPr>
        <p:spPr/>
        <p:txBody>
          <a:bodyPr/>
          <a:lstStyle/>
          <a:p>
            <a:fld id="{E66F4448-0936-374E-A2A7-97867D4D2368}" type="datetimeFigureOut">
              <a:rPr lang="en-US" smtClean="0"/>
              <a:t>10/31/23</a:t>
            </a:fld>
            <a:endParaRPr lang="en-US"/>
          </a:p>
        </p:txBody>
      </p:sp>
      <p:sp>
        <p:nvSpPr>
          <p:cNvPr id="6" name="Footer Placeholder 5">
            <a:extLst>
              <a:ext uri="{FF2B5EF4-FFF2-40B4-BE49-F238E27FC236}">
                <a16:creationId xmlns:a16="http://schemas.microsoft.com/office/drawing/2014/main" id="{3B52B345-201A-F158-782E-62D87B05EC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02D3E6-73A3-27DE-5DF0-772A21781205}"/>
              </a:ext>
            </a:extLst>
          </p:cNvPr>
          <p:cNvSpPr>
            <a:spLocks noGrp="1"/>
          </p:cNvSpPr>
          <p:nvPr>
            <p:ph type="sldNum" sz="quarter" idx="12"/>
          </p:nvPr>
        </p:nvSpPr>
        <p:spPr/>
        <p:txBody>
          <a:bodyPr/>
          <a:lstStyle/>
          <a:p>
            <a:fld id="{9D5A985A-C758-CD4A-89F6-FA00187B159F}" type="slidenum">
              <a:rPr lang="en-US" smtClean="0"/>
              <a:t>‹#›</a:t>
            </a:fld>
            <a:endParaRPr lang="en-US"/>
          </a:p>
        </p:txBody>
      </p:sp>
    </p:spTree>
    <p:extLst>
      <p:ext uri="{BB962C8B-B14F-4D97-AF65-F5344CB8AC3E}">
        <p14:creationId xmlns:p14="http://schemas.microsoft.com/office/powerpoint/2010/main" val="21215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7F6507-7E8F-8758-E021-D09F15C68A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FC2B77-E023-B204-58B1-9909C6A7E6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3B95A1-0CA4-D9A4-0830-3250D94F98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66F4448-0936-374E-A2A7-97867D4D2368}" type="datetimeFigureOut">
              <a:rPr lang="en-US" smtClean="0"/>
              <a:t>10/31/23</a:t>
            </a:fld>
            <a:endParaRPr lang="en-US"/>
          </a:p>
        </p:txBody>
      </p:sp>
      <p:sp>
        <p:nvSpPr>
          <p:cNvPr id="5" name="Footer Placeholder 4">
            <a:extLst>
              <a:ext uri="{FF2B5EF4-FFF2-40B4-BE49-F238E27FC236}">
                <a16:creationId xmlns:a16="http://schemas.microsoft.com/office/drawing/2014/main" id="{7EBA13C1-8CD0-A01D-D1E3-C5E648A078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EE34E29-A952-5EC0-0225-1A485A3069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D5A985A-C758-CD4A-89F6-FA00187B159F}" type="slidenum">
              <a:rPr lang="en-US" smtClean="0"/>
              <a:t>‹#›</a:t>
            </a:fld>
            <a:endParaRPr lang="en-US"/>
          </a:p>
        </p:txBody>
      </p:sp>
    </p:spTree>
    <p:extLst>
      <p:ext uri="{BB962C8B-B14F-4D97-AF65-F5344CB8AC3E}">
        <p14:creationId xmlns:p14="http://schemas.microsoft.com/office/powerpoint/2010/main" val="3761837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C574B4B-E50A-9011-A52F-C9FCA9F5B0C7}"/>
              </a:ext>
            </a:extLst>
          </p:cNvPr>
          <p:cNvPicPr>
            <a:picLocks noChangeAspect="1"/>
          </p:cNvPicPr>
          <p:nvPr/>
        </p:nvPicPr>
        <p:blipFill>
          <a:blip r:embed="rId3"/>
          <a:stretch>
            <a:fillRect/>
          </a:stretch>
        </p:blipFill>
        <p:spPr>
          <a:xfrm>
            <a:off x="1569130" y="0"/>
            <a:ext cx="2944368" cy="6858000"/>
          </a:xfrm>
          <a:prstGeom prst="rect">
            <a:avLst/>
          </a:prstGeom>
        </p:spPr>
      </p:pic>
      <p:sp>
        <p:nvSpPr>
          <p:cNvPr id="5" name="Rectangle 4">
            <a:extLst>
              <a:ext uri="{FF2B5EF4-FFF2-40B4-BE49-F238E27FC236}">
                <a16:creationId xmlns:a16="http://schemas.microsoft.com/office/drawing/2014/main" id="{7DEAA557-8560-6D93-F8D3-F4296795A6D1}"/>
              </a:ext>
            </a:extLst>
          </p:cNvPr>
          <p:cNvSpPr/>
          <p:nvPr/>
        </p:nvSpPr>
        <p:spPr>
          <a:xfrm>
            <a:off x="3596640" y="127000"/>
            <a:ext cx="574040" cy="13716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FC9A362-8409-F1C3-E245-4EBC9C9E7737}"/>
              </a:ext>
            </a:extLst>
          </p:cNvPr>
          <p:cNvSpPr/>
          <p:nvPr/>
        </p:nvSpPr>
        <p:spPr>
          <a:xfrm>
            <a:off x="3002280" y="6294120"/>
            <a:ext cx="812800" cy="101600"/>
          </a:xfrm>
          <a:prstGeom prst="rect">
            <a:avLst/>
          </a:prstGeom>
          <a:solidFill>
            <a:srgbClr val="EEF1F4"/>
          </a:solidFill>
          <a:ln>
            <a:solidFill>
              <a:srgbClr val="EEF1F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4AC820A-CA37-54E8-C5FE-DFEFD1E5A1DE}"/>
              </a:ext>
            </a:extLst>
          </p:cNvPr>
          <p:cNvSpPr txBox="1"/>
          <p:nvPr/>
        </p:nvSpPr>
        <p:spPr>
          <a:xfrm>
            <a:off x="4973320" y="1488440"/>
            <a:ext cx="6375400" cy="830997"/>
          </a:xfrm>
          <a:prstGeom prst="rect">
            <a:avLst/>
          </a:prstGeom>
          <a:noFill/>
        </p:spPr>
        <p:txBody>
          <a:bodyPr wrap="square" rtlCol="0">
            <a:spAutoFit/>
          </a:bodyPr>
          <a:lstStyle/>
          <a:p>
            <a:r>
              <a:rPr lang="en-US" sz="2400" b="1" dirty="0">
                <a:solidFill>
                  <a:schemeClr val="tx1">
                    <a:lumMod val="65000"/>
                    <a:lumOff val="35000"/>
                  </a:schemeClr>
                </a:solidFill>
                <a:latin typeface="Community Light" panose="02000303040000020003" pitchFamily="2" charset="0"/>
              </a:rPr>
              <a:t>Subject:</a:t>
            </a:r>
            <a:r>
              <a:rPr lang="en-US" sz="2400" dirty="0">
                <a:solidFill>
                  <a:schemeClr val="tx1">
                    <a:lumMod val="65000"/>
                    <a:lumOff val="35000"/>
                  </a:schemeClr>
                </a:solidFill>
                <a:latin typeface="Community Light" panose="02000303040000020003" pitchFamily="2" charset="0"/>
              </a:rPr>
              <a:t> </a:t>
            </a:r>
          </a:p>
          <a:p>
            <a:r>
              <a:rPr lang="en-US" sz="2400" i="1" dirty="0">
                <a:solidFill>
                  <a:schemeClr val="tx1">
                    <a:lumMod val="65000"/>
                    <a:lumOff val="35000"/>
                  </a:schemeClr>
                </a:solidFill>
                <a:effectLst/>
                <a:latin typeface="Community Light" panose="02000303040000020003" pitchFamily="2" charset="0"/>
              </a:rPr>
              <a:t>“Stephanie, activate your LinkedIn Learning account”</a:t>
            </a:r>
            <a:r>
              <a:rPr lang="en-US" sz="2400" i="1" dirty="0">
                <a:solidFill>
                  <a:schemeClr val="tx1">
                    <a:lumMod val="65000"/>
                    <a:lumOff val="35000"/>
                  </a:schemeClr>
                </a:solidFill>
                <a:latin typeface="Community Light" panose="02000303040000020003" pitchFamily="2" charset="0"/>
              </a:rPr>
              <a:t> </a:t>
            </a:r>
          </a:p>
        </p:txBody>
      </p:sp>
      <p:sp>
        <p:nvSpPr>
          <p:cNvPr id="10" name="TextBox 9">
            <a:extLst>
              <a:ext uri="{FF2B5EF4-FFF2-40B4-BE49-F238E27FC236}">
                <a16:creationId xmlns:a16="http://schemas.microsoft.com/office/drawing/2014/main" id="{542E2AF4-06C7-6802-B839-E00B7CBD3B09}"/>
              </a:ext>
            </a:extLst>
          </p:cNvPr>
          <p:cNvSpPr txBox="1"/>
          <p:nvPr/>
        </p:nvSpPr>
        <p:spPr>
          <a:xfrm>
            <a:off x="4973320" y="2595880"/>
            <a:ext cx="6289040" cy="830997"/>
          </a:xfrm>
          <a:prstGeom prst="rect">
            <a:avLst/>
          </a:prstGeom>
          <a:noFill/>
        </p:spPr>
        <p:txBody>
          <a:bodyPr wrap="square" rtlCol="0">
            <a:spAutoFit/>
          </a:bodyPr>
          <a:lstStyle/>
          <a:p>
            <a:r>
              <a:rPr lang="en-US" sz="2400" b="1" dirty="0">
                <a:solidFill>
                  <a:schemeClr val="tx1">
                    <a:lumMod val="65000"/>
                    <a:lumOff val="35000"/>
                  </a:schemeClr>
                </a:solidFill>
                <a:latin typeface="Community Light" panose="02000303040000020003" pitchFamily="2" charset="0"/>
              </a:rPr>
              <a:t>Email address:</a:t>
            </a:r>
          </a:p>
          <a:p>
            <a:r>
              <a:rPr lang="en-US" sz="2400" i="1" dirty="0" err="1">
                <a:solidFill>
                  <a:schemeClr val="tx1">
                    <a:lumMod val="65000"/>
                    <a:lumOff val="35000"/>
                  </a:schemeClr>
                </a:solidFill>
                <a:latin typeface="Community Light" panose="02000303040000020003" pitchFamily="2" charset="0"/>
              </a:rPr>
              <a:t>messages-noreply@linkedin.com</a:t>
            </a:r>
            <a:endParaRPr lang="en-US" sz="2400" i="1" dirty="0">
              <a:solidFill>
                <a:schemeClr val="tx1">
                  <a:lumMod val="65000"/>
                  <a:lumOff val="35000"/>
                </a:schemeClr>
              </a:solidFill>
              <a:latin typeface="Community Light" panose="02000303040000020003" pitchFamily="2" charset="0"/>
            </a:endParaRPr>
          </a:p>
        </p:txBody>
      </p:sp>
      <p:sp>
        <p:nvSpPr>
          <p:cNvPr id="11" name="TextBox 10">
            <a:extLst>
              <a:ext uri="{FF2B5EF4-FFF2-40B4-BE49-F238E27FC236}">
                <a16:creationId xmlns:a16="http://schemas.microsoft.com/office/drawing/2014/main" id="{5E66B195-CB73-F7BF-C440-4A44291B4FD0}"/>
              </a:ext>
            </a:extLst>
          </p:cNvPr>
          <p:cNvSpPr txBox="1"/>
          <p:nvPr/>
        </p:nvSpPr>
        <p:spPr>
          <a:xfrm>
            <a:off x="5008880" y="3703320"/>
            <a:ext cx="6289040" cy="1200329"/>
          </a:xfrm>
          <a:prstGeom prst="rect">
            <a:avLst/>
          </a:prstGeom>
          <a:noFill/>
        </p:spPr>
        <p:txBody>
          <a:bodyPr wrap="square" rtlCol="0">
            <a:spAutoFit/>
          </a:bodyPr>
          <a:lstStyle/>
          <a:p>
            <a:r>
              <a:rPr lang="en-US" sz="2400" b="1" dirty="0">
                <a:solidFill>
                  <a:schemeClr val="tx1">
                    <a:lumMod val="65000"/>
                    <a:lumOff val="35000"/>
                  </a:schemeClr>
                </a:solidFill>
                <a:latin typeface="Community Light" panose="02000303040000020003" pitchFamily="2" charset="0"/>
              </a:rPr>
              <a:t>Expiration date:</a:t>
            </a:r>
          </a:p>
          <a:p>
            <a:r>
              <a:rPr lang="en-US" sz="2400" i="1" dirty="0">
                <a:solidFill>
                  <a:schemeClr val="tx1">
                    <a:lumMod val="65000"/>
                    <a:lumOff val="35000"/>
                  </a:schemeClr>
                </a:solidFill>
                <a:latin typeface="Community Light" panose="02000303040000020003" pitchFamily="2" charset="0"/>
              </a:rPr>
              <a:t>Your activation link will expire after 30 days, indicated on your email</a:t>
            </a:r>
          </a:p>
        </p:txBody>
      </p:sp>
    </p:spTree>
    <p:extLst>
      <p:ext uri="{BB962C8B-B14F-4D97-AF65-F5344CB8AC3E}">
        <p14:creationId xmlns:p14="http://schemas.microsoft.com/office/powerpoint/2010/main" val="131124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C574B4B-E50A-9011-A52F-C9FCA9F5B0C7}"/>
              </a:ext>
            </a:extLst>
          </p:cNvPr>
          <p:cNvPicPr>
            <a:picLocks noChangeAspect="1"/>
          </p:cNvPicPr>
          <p:nvPr/>
        </p:nvPicPr>
        <p:blipFill>
          <a:blip r:embed="rId3"/>
          <a:stretch>
            <a:fillRect/>
          </a:stretch>
        </p:blipFill>
        <p:spPr>
          <a:xfrm>
            <a:off x="1569130" y="0"/>
            <a:ext cx="2944368" cy="6858000"/>
          </a:xfrm>
          <a:prstGeom prst="rect">
            <a:avLst/>
          </a:prstGeom>
        </p:spPr>
      </p:pic>
      <p:sp>
        <p:nvSpPr>
          <p:cNvPr id="5" name="Rectangle 4">
            <a:extLst>
              <a:ext uri="{FF2B5EF4-FFF2-40B4-BE49-F238E27FC236}">
                <a16:creationId xmlns:a16="http://schemas.microsoft.com/office/drawing/2014/main" id="{7DEAA557-8560-6D93-F8D3-F4296795A6D1}"/>
              </a:ext>
            </a:extLst>
          </p:cNvPr>
          <p:cNvSpPr/>
          <p:nvPr/>
        </p:nvSpPr>
        <p:spPr>
          <a:xfrm>
            <a:off x="3596640" y="127000"/>
            <a:ext cx="574040" cy="13716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FC9A362-8409-F1C3-E245-4EBC9C9E7737}"/>
              </a:ext>
            </a:extLst>
          </p:cNvPr>
          <p:cNvSpPr/>
          <p:nvPr/>
        </p:nvSpPr>
        <p:spPr>
          <a:xfrm>
            <a:off x="3002280" y="6294120"/>
            <a:ext cx="812800" cy="101600"/>
          </a:xfrm>
          <a:prstGeom prst="rect">
            <a:avLst/>
          </a:prstGeom>
          <a:solidFill>
            <a:srgbClr val="EEF1F4"/>
          </a:solidFill>
          <a:ln>
            <a:solidFill>
              <a:srgbClr val="EEF1F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Left Arrow 1">
            <a:extLst>
              <a:ext uri="{FF2B5EF4-FFF2-40B4-BE49-F238E27FC236}">
                <a16:creationId xmlns:a16="http://schemas.microsoft.com/office/drawing/2014/main" id="{77AD8BF8-9D31-E7A3-D3E3-DDE090CAFE52}"/>
              </a:ext>
            </a:extLst>
          </p:cNvPr>
          <p:cNvSpPr/>
          <p:nvPr/>
        </p:nvSpPr>
        <p:spPr>
          <a:xfrm>
            <a:off x="3408680" y="2346960"/>
            <a:ext cx="2529840" cy="24892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76A116-8AB0-CE42-044B-ACF0FDE6792A}"/>
              </a:ext>
            </a:extLst>
          </p:cNvPr>
          <p:cNvPicPr>
            <a:picLocks noChangeAspect="1"/>
          </p:cNvPicPr>
          <p:nvPr/>
        </p:nvPicPr>
        <p:blipFill>
          <a:blip r:embed="rId4"/>
          <a:stretch>
            <a:fillRect/>
          </a:stretch>
        </p:blipFill>
        <p:spPr>
          <a:xfrm>
            <a:off x="6096000" y="872490"/>
            <a:ext cx="3835400" cy="46355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47481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C574B4B-E50A-9011-A52F-C9FCA9F5B0C7}"/>
              </a:ext>
            </a:extLst>
          </p:cNvPr>
          <p:cNvPicPr>
            <a:picLocks noChangeAspect="1"/>
          </p:cNvPicPr>
          <p:nvPr/>
        </p:nvPicPr>
        <p:blipFill>
          <a:blip r:embed="rId3"/>
          <a:stretch>
            <a:fillRect/>
          </a:stretch>
        </p:blipFill>
        <p:spPr>
          <a:xfrm>
            <a:off x="652272" y="0"/>
            <a:ext cx="2944368" cy="6858000"/>
          </a:xfrm>
          <a:prstGeom prst="rect">
            <a:avLst/>
          </a:prstGeom>
        </p:spPr>
      </p:pic>
      <p:sp>
        <p:nvSpPr>
          <p:cNvPr id="5" name="Rectangle 4">
            <a:extLst>
              <a:ext uri="{FF2B5EF4-FFF2-40B4-BE49-F238E27FC236}">
                <a16:creationId xmlns:a16="http://schemas.microsoft.com/office/drawing/2014/main" id="{7DEAA557-8560-6D93-F8D3-F4296795A6D1}"/>
              </a:ext>
            </a:extLst>
          </p:cNvPr>
          <p:cNvSpPr/>
          <p:nvPr/>
        </p:nvSpPr>
        <p:spPr>
          <a:xfrm>
            <a:off x="2677160" y="127000"/>
            <a:ext cx="574040" cy="13716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FC9A362-8409-F1C3-E245-4EBC9C9E7737}"/>
              </a:ext>
            </a:extLst>
          </p:cNvPr>
          <p:cNvSpPr/>
          <p:nvPr/>
        </p:nvSpPr>
        <p:spPr>
          <a:xfrm>
            <a:off x="2082800" y="6294120"/>
            <a:ext cx="812800" cy="101600"/>
          </a:xfrm>
          <a:prstGeom prst="rect">
            <a:avLst/>
          </a:prstGeom>
          <a:solidFill>
            <a:srgbClr val="EEF1F4"/>
          </a:solidFill>
          <a:ln>
            <a:solidFill>
              <a:srgbClr val="EEF1F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Left Arrow 1">
            <a:extLst>
              <a:ext uri="{FF2B5EF4-FFF2-40B4-BE49-F238E27FC236}">
                <a16:creationId xmlns:a16="http://schemas.microsoft.com/office/drawing/2014/main" id="{77AD8BF8-9D31-E7A3-D3E3-DDE090CAFE52}"/>
              </a:ext>
            </a:extLst>
          </p:cNvPr>
          <p:cNvSpPr/>
          <p:nvPr/>
        </p:nvSpPr>
        <p:spPr>
          <a:xfrm>
            <a:off x="2174240" y="2352040"/>
            <a:ext cx="1981200" cy="24892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F76A116-8AB0-CE42-044B-ACF0FDE6792A}"/>
              </a:ext>
            </a:extLst>
          </p:cNvPr>
          <p:cNvPicPr>
            <a:picLocks noChangeAspect="1"/>
          </p:cNvPicPr>
          <p:nvPr/>
        </p:nvPicPr>
        <p:blipFill>
          <a:blip r:embed="rId4"/>
          <a:stretch>
            <a:fillRect/>
          </a:stretch>
        </p:blipFill>
        <p:spPr>
          <a:xfrm>
            <a:off x="4280609" y="791210"/>
            <a:ext cx="3220685" cy="3892550"/>
          </a:xfrm>
          <a:prstGeom prst="rect">
            <a:avLst/>
          </a:prstGeom>
          <a:ln>
            <a:noFill/>
          </a:ln>
          <a:effectLst>
            <a:outerShdw blurRad="292100" dist="139700" dir="2700000" algn="tl" rotWithShape="0">
              <a:srgbClr val="333333">
                <a:alpha val="65000"/>
              </a:srgbClr>
            </a:outerShdw>
          </a:effectLst>
        </p:spPr>
      </p:pic>
      <p:pic>
        <p:nvPicPr>
          <p:cNvPr id="6" name="Picture 5">
            <a:extLst>
              <a:ext uri="{FF2B5EF4-FFF2-40B4-BE49-F238E27FC236}">
                <a16:creationId xmlns:a16="http://schemas.microsoft.com/office/drawing/2014/main" id="{050C1457-A8C8-8AAE-2759-1181C004C6CD}"/>
              </a:ext>
            </a:extLst>
          </p:cNvPr>
          <p:cNvPicPr>
            <a:picLocks noChangeAspect="1"/>
          </p:cNvPicPr>
          <p:nvPr/>
        </p:nvPicPr>
        <p:blipFill>
          <a:blip r:embed="rId5"/>
          <a:stretch>
            <a:fillRect/>
          </a:stretch>
        </p:blipFill>
        <p:spPr>
          <a:xfrm>
            <a:off x="8221366" y="2925225"/>
            <a:ext cx="3269523" cy="2717385"/>
          </a:xfrm>
          <a:prstGeom prst="rect">
            <a:avLst/>
          </a:prstGeom>
          <a:ln>
            <a:noFill/>
          </a:ln>
          <a:effectLst>
            <a:outerShdw blurRad="292100" dist="139700" dir="2700000" algn="tl" rotWithShape="0">
              <a:srgbClr val="333333">
                <a:alpha val="65000"/>
              </a:srgbClr>
            </a:outerShdw>
          </a:effectLst>
        </p:spPr>
      </p:pic>
      <p:sp>
        <p:nvSpPr>
          <p:cNvPr id="7" name="Left Arrow 6">
            <a:extLst>
              <a:ext uri="{FF2B5EF4-FFF2-40B4-BE49-F238E27FC236}">
                <a16:creationId xmlns:a16="http://schemas.microsoft.com/office/drawing/2014/main" id="{74BEDABF-9BFB-43A4-B9B9-E4C6A34E1D4B}"/>
              </a:ext>
            </a:extLst>
          </p:cNvPr>
          <p:cNvSpPr/>
          <p:nvPr/>
        </p:nvSpPr>
        <p:spPr>
          <a:xfrm>
            <a:off x="7045311" y="3881120"/>
            <a:ext cx="1067449" cy="24892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7730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otalTime>153</TotalTime>
  <Words>341</Words>
  <Application>Microsoft Macintosh PowerPoint</Application>
  <PresentationFormat>Widescreen</PresentationFormat>
  <Paragraphs>33</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Calibri Light</vt:lpstr>
      <vt:lpstr>Community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Isomura</dc:creator>
  <cp:lastModifiedBy>Stephanie Isomura</cp:lastModifiedBy>
  <cp:revision>2</cp:revision>
  <dcterms:created xsi:type="dcterms:W3CDTF">2023-11-01T06:09:21Z</dcterms:created>
  <dcterms:modified xsi:type="dcterms:W3CDTF">2023-11-01T08:52:45Z</dcterms:modified>
</cp:coreProperties>
</file>